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54" r:id="rId4"/>
    <p:sldId id="259" r:id="rId5"/>
    <p:sldId id="355" r:id="rId6"/>
    <p:sldId id="260" r:id="rId7"/>
    <p:sldId id="360" r:id="rId8"/>
    <p:sldId id="358" r:id="rId9"/>
    <p:sldId id="359" r:id="rId10"/>
    <p:sldId id="263" r:id="rId11"/>
    <p:sldId id="264" r:id="rId1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046" autoAdjust="0"/>
  </p:normalViewPr>
  <p:slideViewPr>
    <p:cSldViewPr snapToGrid="0">
      <p:cViewPr>
        <p:scale>
          <a:sx n="96" d="100"/>
          <a:sy n="96" d="100"/>
        </p:scale>
        <p:origin x="11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23347-AD9D-4E60-A339-FE085F38174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578D9F-D584-466B-9504-37FD858D30B3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resize and crop to 224 x 224</a:t>
          </a:r>
        </a:p>
      </dgm:t>
    </dgm:pt>
    <dgm:pt modelId="{2A47C4B1-F064-4BD9-B07F-147608943546}" type="par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EAD225D-AC8C-4B94-B3DA-C1604474DD7E}" type="sib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434647-FD47-4008-B28B-0A88C30148CE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rotation -10:10 degrees</a:t>
          </a:r>
        </a:p>
      </dgm:t>
    </dgm:pt>
    <dgm:pt modelId="{865DE4ED-771B-4B7D-AD96-482354067A6E}" type="par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79A9014-35AC-4B0E-90F3-4556B77544F5}" type="sib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3672C86-AE48-4304-81FB-717BCCF9A708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horizontal flip</a:t>
          </a:r>
        </a:p>
      </dgm:t>
    </dgm:pt>
    <dgm:pt modelId="{3F016830-172A-455F-826E-943B7F5FB178}" type="par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1D7508C-E77C-450D-8EBD-0B47AFD9D304}" type="sib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082DC89-56A5-419C-99DC-9F608E7F3B6B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affine, zoom 10%</a:t>
          </a:r>
        </a:p>
      </dgm:t>
    </dgm:pt>
    <dgm:pt modelId="{ADCBA8EC-AB24-4B0C-A6C4-7C62CDB2BA29}" type="par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95C77F-F4A6-481B-9B8D-38D97B9D0D24}" type="sib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30226E4-2A57-4D0E-B3E7-F1D9CF933D11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Normalize with mean and std of </a:t>
          </a:r>
          <a:r>
            <a:rPr lang="en-US" sz="1200" dirty="0" err="1">
              <a:solidFill>
                <a:schemeClr val="tx2"/>
              </a:solidFill>
            </a:rPr>
            <a:t>Imagenet</a:t>
          </a:r>
          <a:r>
            <a:rPr lang="en-US" sz="1200" dirty="0">
              <a:solidFill>
                <a:schemeClr val="tx2"/>
              </a:solidFill>
            </a:rPr>
            <a:t>  </a:t>
          </a:r>
        </a:p>
      </dgm:t>
    </dgm:pt>
    <dgm:pt modelId="{48ED4130-C123-4586-8ABA-125EEE97CBB6}" type="par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B500EF-8262-4388-97E3-11959788BBCA}" type="sib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69D217B-F323-4A76-A1B4-27E113487BCB}" type="pres">
      <dgm:prSet presAssocID="{29F23347-AD9D-4E60-A339-FE085F3817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4D2CF9-EA95-4A30-A43A-C98DD3917A4F}" type="pres">
      <dgm:prSet presAssocID="{94578D9F-D584-466B-9504-37FD858D30B3}" presName="hierRoot1" presStyleCnt="0"/>
      <dgm:spPr/>
    </dgm:pt>
    <dgm:pt modelId="{2D1C9CA0-CF5C-42A5-B65D-E3D05DD369BF}" type="pres">
      <dgm:prSet presAssocID="{94578D9F-D584-466B-9504-37FD858D30B3}" presName="composite" presStyleCnt="0"/>
      <dgm:spPr/>
    </dgm:pt>
    <dgm:pt modelId="{CFE190EC-6F72-4208-B273-7A1E15A1696D}" type="pres">
      <dgm:prSet presAssocID="{94578D9F-D584-466B-9504-37FD858D30B3}" presName="background" presStyleLbl="node0" presStyleIdx="0" presStyleCnt="5"/>
      <dgm:spPr/>
    </dgm:pt>
    <dgm:pt modelId="{5042509E-7FF2-4935-89DD-A16B219EDF50}" type="pres">
      <dgm:prSet presAssocID="{94578D9F-D584-466B-9504-37FD858D30B3}" presName="text" presStyleLbl="fgAcc0" presStyleIdx="0" presStyleCnt="5">
        <dgm:presLayoutVars>
          <dgm:chPref val="3"/>
        </dgm:presLayoutVars>
      </dgm:prSet>
      <dgm:spPr/>
    </dgm:pt>
    <dgm:pt modelId="{A09EBEE3-A033-4965-912A-182DD43EFA5D}" type="pres">
      <dgm:prSet presAssocID="{94578D9F-D584-466B-9504-37FD858D30B3}" presName="hierChild2" presStyleCnt="0"/>
      <dgm:spPr/>
    </dgm:pt>
    <dgm:pt modelId="{802D52A3-67D0-4EF0-BBC0-06C5D5F72F12}" type="pres">
      <dgm:prSet presAssocID="{F5434647-FD47-4008-B28B-0A88C30148CE}" presName="hierRoot1" presStyleCnt="0"/>
      <dgm:spPr/>
    </dgm:pt>
    <dgm:pt modelId="{5C15109F-0BBD-4563-8D9C-B8C469668A4C}" type="pres">
      <dgm:prSet presAssocID="{F5434647-FD47-4008-B28B-0A88C30148CE}" presName="composite" presStyleCnt="0"/>
      <dgm:spPr/>
    </dgm:pt>
    <dgm:pt modelId="{F4DDB2D0-9047-4BBF-B524-D8467DA25543}" type="pres">
      <dgm:prSet presAssocID="{F5434647-FD47-4008-B28B-0A88C30148CE}" presName="background" presStyleLbl="node0" presStyleIdx="1" presStyleCnt="5"/>
      <dgm:spPr/>
    </dgm:pt>
    <dgm:pt modelId="{F98564FF-D686-4D18-90FC-9B0CB6BEF08E}" type="pres">
      <dgm:prSet presAssocID="{F5434647-FD47-4008-B28B-0A88C30148CE}" presName="text" presStyleLbl="fgAcc0" presStyleIdx="1" presStyleCnt="5">
        <dgm:presLayoutVars>
          <dgm:chPref val="3"/>
        </dgm:presLayoutVars>
      </dgm:prSet>
      <dgm:spPr/>
    </dgm:pt>
    <dgm:pt modelId="{34788F05-B22C-42DC-839C-126D1DAAA212}" type="pres">
      <dgm:prSet presAssocID="{F5434647-FD47-4008-B28B-0A88C30148CE}" presName="hierChild2" presStyleCnt="0"/>
      <dgm:spPr/>
    </dgm:pt>
    <dgm:pt modelId="{8713E575-1629-497A-A996-E245C4B9D207}" type="pres">
      <dgm:prSet presAssocID="{A3672C86-AE48-4304-81FB-717BCCF9A708}" presName="hierRoot1" presStyleCnt="0"/>
      <dgm:spPr/>
    </dgm:pt>
    <dgm:pt modelId="{AD35A963-E2AA-4FA7-97EF-D610146267AD}" type="pres">
      <dgm:prSet presAssocID="{A3672C86-AE48-4304-81FB-717BCCF9A708}" presName="composite" presStyleCnt="0"/>
      <dgm:spPr/>
    </dgm:pt>
    <dgm:pt modelId="{251E3CF5-240F-4112-BC23-15D86578CC94}" type="pres">
      <dgm:prSet presAssocID="{A3672C86-AE48-4304-81FB-717BCCF9A708}" presName="background" presStyleLbl="node0" presStyleIdx="2" presStyleCnt="5"/>
      <dgm:spPr/>
    </dgm:pt>
    <dgm:pt modelId="{FB25E6E3-194D-4D8E-8FF9-2BC884E5DE27}" type="pres">
      <dgm:prSet presAssocID="{A3672C86-AE48-4304-81FB-717BCCF9A708}" presName="text" presStyleLbl="fgAcc0" presStyleIdx="2" presStyleCnt="5">
        <dgm:presLayoutVars>
          <dgm:chPref val="3"/>
        </dgm:presLayoutVars>
      </dgm:prSet>
      <dgm:spPr/>
    </dgm:pt>
    <dgm:pt modelId="{96CE485F-F73C-4EDE-A537-142DEAC2FD43}" type="pres">
      <dgm:prSet presAssocID="{A3672C86-AE48-4304-81FB-717BCCF9A708}" presName="hierChild2" presStyleCnt="0"/>
      <dgm:spPr/>
    </dgm:pt>
    <dgm:pt modelId="{1A960EA6-7F7A-484C-A821-FD790EB4837C}" type="pres">
      <dgm:prSet presAssocID="{E082DC89-56A5-419C-99DC-9F608E7F3B6B}" presName="hierRoot1" presStyleCnt="0"/>
      <dgm:spPr/>
    </dgm:pt>
    <dgm:pt modelId="{2F68F8F7-0BE9-4ABC-8EB0-E97DB6A1A663}" type="pres">
      <dgm:prSet presAssocID="{E082DC89-56A5-419C-99DC-9F608E7F3B6B}" presName="composite" presStyleCnt="0"/>
      <dgm:spPr/>
    </dgm:pt>
    <dgm:pt modelId="{02890F89-C6DF-4B45-BA0C-E9433929BD85}" type="pres">
      <dgm:prSet presAssocID="{E082DC89-56A5-419C-99DC-9F608E7F3B6B}" presName="background" presStyleLbl="node0" presStyleIdx="3" presStyleCnt="5"/>
      <dgm:spPr/>
    </dgm:pt>
    <dgm:pt modelId="{55EE0503-E860-457E-BA24-C7BE987326E0}" type="pres">
      <dgm:prSet presAssocID="{E082DC89-56A5-419C-99DC-9F608E7F3B6B}" presName="text" presStyleLbl="fgAcc0" presStyleIdx="3" presStyleCnt="5">
        <dgm:presLayoutVars>
          <dgm:chPref val="3"/>
        </dgm:presLayoutVars>
      </dgm:prSet>
      <dgm:spPr/>
    </dgm:pt>
    <dgm:pt modelId="{6106D087-1A19-4576-B06A-0133D3430524}" type="pres">
      <dgm:prSet presAssocID="{E082DC89-56A5-419C-99DC-9F608E7F3B6B}" presName="hierChild2" presStyleCnt="0"/>
      <dgm:spPr/>
    </dgm:pt>
    <dgm:pt modelId="{19CEBCCC-50B7-4F69-A3B8-702ED39F677D}" type="pres">
      <dgm:prSet presAssocID="{930226E4-2A57-4D0E-B3E7-F1D9CF933D11}" presName="hierRoot1" presStyleCnt="0"/>
      <dgm:spPr/>
    </dgm:pt>
    <dgm:pt modelId="{7DDE1103-28C8-443A-A6BF-62DE6F2603BA}" type="pres">
      <dgm:prSet presAssocID="{930226E4-2A57-4D0E-B3E7-F1D9CF933D11}" presName="composite" presStyleCnt="0"/>
      <dgm:spPr/>
    </dgm:pt>
    <dgm:pt modelId="{C5CEF2A2-E201-4398-A67A-8596B54629D6}" type="pres">
      <dgm:prSet presAssocID="{930226E4-2A57-4D0E-B3E7-F1D9CF933D11}" presName="background" presStyleLbl="node0" presStyleIdx="4" presStyleCnt="5"/>
      <dgm:spPr/>
    </dgm:pt>
    <dgm:pt modelId="{6BDCDA13-E320-436F-972D-296D1033D1EB}" type="pres">
      <dgm:prSet presAssocID="{930226E4-2A57-4D0E-B3E7-F1D9CF933D11}" presName="text" presStyleLbl="fgAcc0" presStyleIdx="4" presStyleCnt="5">
        <dgm:presLayoutVars>
          <dgm:chPref val="3"/>
        </dgm:presLayoutVars>
      </dgm:prSet>
      <dgm:spPr/>
    </dgm:pt>
    <dgm:pt modelId="{2B4DBDFA-707D-454A-9C59-E2895FE04FAF}" type="pres">
      <dgm:prSet presAssocID="{930226E4-2A57-4D0E-B3E7-F1D9CF933D11}" presName="hierChild2" presStyleCnt="0"/>
      <dgm:spPr/>
    </dgm:pt>
  </dgm:ptLst>
  <dgm:cxnLst>
    <dgm:cxn modelId="{1B527A06-4411-45C2-A197-98BA8678A867}" srcId="{29F23347-AD9D-4E60-A339-FE085F381743}" destId="{930226E4-2A57-4D0E-B3E7-F1D9CF933D11}" srcOrd="4" destOrd="0" parTransId="{48ED4130-C123-4586-8ABA-125EEE97CBB6}" sibTransId="{83B500EF-8262-4388-97E3-11959788BBCA}"/>
    <dgm:cxn modelId="{29C4A01C-9A3E-40AB-B702-C620A0228876}" type="presOf" srcId="{29F23347-AD9D-4E60-A339-FE085F381743}" destId="{D69D217B-F323-4A76-A1B4-27E113487BCB}" srcOrd="0" destOrd="0" presId="urn:microsoft.com/office/officeart/2005/8/layout/hierarchy1"/>
    <dgm:cxn modelId="{F0800F2A-97D2-4FEB-88F9-8BF07A7EF688}" srcId="{29F23347-AD9D-4E60-A339-FE085F381743}" destId="{F5434647-FD47-4008-B28B-0A88C30148CE}" srcOrd="1" destOrd="0" parTransId="{865DE4ED-771B-4B7D-AD96-482354067A6E}" sibTransId="{A79A9014-35AC-4B0E-90F3-4556B77544F5}"/>
    <dgm:cxn modelId="{A9D1A07C-C3E6-41F0-9FD1-63C6BAF4784C}" type="presOf" srcId="{A3672C86-AE48-4304-81FB-717BCCF9A708}" destId="{FB25E6E3-194D-4D8E-8FF9-2BC884E5DE27}" srcOrd="0" destOrd="0" presId="urn:microsoft.com/office/officeart/2005/8/layout/hierarchy1"/>
    <dgm:cxn modelId="{55EFBE7F-9AF7-4122-9E09-943162B9E09A}" type="presOf" srcId="{E082DC89-56A5-419C-99DC-9F608E7F3B6B}" destId="{55EE0503-E860-457E-BA24-C7BE987326E0}" srcOrd="0" destOrd="0" presId="urn:microsoft.com/office/officeart/2005/8/layout/hierarchy1"/>
    <dgm:cxn modelId="{B2AFDE8F-FD8D-4258-9986-232EE660FE47}" srcId="{29F23347-AD9D-4E60-A339-FE085F381743}" destId="{A3672C86-AE48-4304-81FB-717BCCF9A708}" srcOrd="2" destOrd="0" parTransId="{3F016830-172A-455F-826E-943B7F5FB178}" sibTransId="{F1D7508C-E77C-450D-8EBD-0B47AFD9D304}"/>
    <dgm:cxn modelId="{3EA0BF98-0615-4A93-B056-30D3C9ABF11A}" srcId="{29F23347-AD9D-4E60-A339-FE085F381743}" destId="{E082DC89-56A5-419C-99DC-9F608E7F3B6B}" srcOrd="3" destOrd="0" parTransId="{ADCBA8EC-AB24-4B0C-A6C4-7C62CDB2BA29}" sibTransId="{F595C77F-F4A6-481B-9B8D-38D97B9D0D24}"/>
    <dgm:cxn modelId="{D6DDD99E-9948-46BB-86F7-EBB4923D4290}" type="presOf" srcId="{94578D9F-D584-466B-9504-37FD858D30B3}" destId="{5042509E-7FF2-4935-89DD-A16B219EDF50}" srcOrd="0" destOrd="0" presId="urn:microsoft.com/office/officeart/2005/8/layout/hierarchy1"/>
    <dgm:cxn modelId="{E1B54BC6-7FD1-43BA-84ED-0C206A9C6F61}" srcId="{29F23347-AD9D-4E60-A339-FE085F381743}" destId="{94578D9F-D584-466B-9504-37FD858D30B3}" srcOrd="0" destOrd="0" parTransId="{2A47C4B1-F064-4BD9-B07F-147608943546}" sibTransId="{4EAD225D-AC8C-4B94-B3DA-C1604474DD7E}"/>
    <dgm:cxn modelId="{C1C8A9C6-23F2-41D0-900C-4131886690DE}" type="presOf" srcId="{F5434647-FD47-4008-B28B-0A88C30148CE}" destId="{F98564FF-D686-4D18-90FC-9B0CB6BEF08E}" srcOrd="0" destOrd="0" presId="urn:microsoft.com/office/officeart/2005/8/layout/hierarchy1"/>
    <dgm:cxn modelId="{160D12F8-6317-481E-9D54-23CF003B9942}" type="presOf" srcId="{930226E4-2A57-4D0E-B3E7-F1D9CF933D11}" destId="{6BDCDA13-E320-436F-972D-296D1033D1EB}" srcOrd="0" destOrd="0" presId="urn:microsoft.com/office/officeart/2005/8/layout/hierarchy1"/>
    <dgm:cxn modelId="{3400F22A-970C-4F1C-9AE1-A13B876D56BA}" type="presParOf" srcId="{D69D217B-F323-4A76-A1B4-27E113487BCB}" destId="{924D2CF9-EA95-4A30-A43A-C98DD3917A4F}" srcOrd="0" destOrd="0" presId="urn:microsoft.com/office/officeart/2005/8/layout/hierarchy1"/>
    <dgm:cxn modelId="{659F6F3D-F947-46BC-A7AD-C1249E55F58B}" type="presParOf" srcId="{924D2CF9-EA95-4A30-A43A-C98DD3917A4F}" destId="{2D1C9CA0-CF5C-42A5-B65D-E3D05DD369BF}" srcOrd="0" destOrd="0" presId="urn:microsoft.com/office/officeart/2005/8/layout/hierarchy1"/>
    <dgm:cxn modelId="{CD65526A-1FDB-47DB-AE88-897131A1E454}" type="presParOf" srcId="{2D1C9CA0-CF5C-42A5-B65D-E3D05DD369BF}" destId="{CFE190EC-6F72-4208-B273-7A1E15A1696D}" srcOrd="0" destOrd="0" presId="urn:microsoft.com/office/officeart/2005/8/layout/hierarchy1"/>
    <dgm:cxn modelId="{84BE3D05-475D-43D6-9FD9-29A813B6BF4B}" type="presParOf" srcId="{2D1C9CA0-CF5C-42A5-B65D-E3D05DD369BF}" destId="{5042509E-7FF2-4935-89DD-A16B219EDF50}" srcOrd="1" destOrd="0" presId="urn:microsoft.com/office/officeart/2005/8/layout/hierarchy1"/>
    <dgm:cxn modelId="{AFCD4299-C714-4A6C-AA24-1374ACB0A183}" type="presParOf" srcId="{924D2CF9-EA95-4A30-A43A-C98DD3917A4F}" destId="{A09EBEE3-A033-4965-912A-182DD43EFA5D}" srcOrd="1" destOrd="0" presId="urn:microsoft.com/office/officeart/2005/8/layout/hierarchy1"/>
    <dgm:cxn modelId="{010F38E1-3E00-416A-A12E-DE85C2D09270}" type="presParOf" srcId="{D69D217B-F323-4A76-A1B4-27E113487BCB}" destId="{802D52A3-67D0-4EF0-BBC0-06C5D5F72F12}" srcOrd="1" destOrd="0" presId="urn:microsoft.com/office/officeart/2005/8/layout/hierarchy1"/>
    <dgm:cxn modelId="{AF2FAB8C-6A47-4B65-A7D0-09F7272B3823}" type="presParOf" srcId="{802D52A3-67D0-4EF0-BBC0-06C5D5F72F12}" destId="{5C15109F-0BBD-4563-8D9C-B8C469668A4C}" srcOrd="0" destOrd="0" presId="urn:microsoft.com/office/officeart/2005/8/layout/hierarchy1"/>
    <dgm:cxn modelId="{B8F620C2-35E2-41CF-A881-D26945C8524E}" type="presParOf" srcId="{5C15109F-0BBD-4563-8D9C-B8C469668A4C}" destId="{F4DDB2D0-9047-4BBF-B524-D8467DA25543}" srcOrd="0" destOrd="0" presId="urn:microsoft.com/office/officeart/2005/8/layout/hierarchy1"/>
    <dgm:cxn modelId="{04F61DD2-94D5-4229-9BE1-0315134817D2}" type="presParOf" srcId="{5C15109F-0BBD-4563-8D9C-B8C469668A4C}" destId="{F98564FF-D686-4D18-90FC-9B0CB6BEF08E}" srcOrd="1" destOrd="0" presId="urn:microsoft.com/office/officeart/2005/8/layout/hierarchy1"/>
    <dgm:cxn modelId="{C5476055-A216-4D53-AA99-105C3F57A9EE}" type="presParOf" srcId="{802D52A3-67D0-4EF0-BBC0-06C5D5F72F12}" destId="{34788F05-B22C-42DC-839C-126D1DAAA212}" srcOrd="1" destOrd="0" presId="urn:microsoft.com/office/officeart/2005/8/layout/hierarchy1"/>
    <dgm:cxn modelId="{F749613E-0B80-479B-B85E-D142ADD7BAB4}" type="presParOf" srcId="{D69D217B-F323-4A76-A1B4-27E113487BCB}" destId="{8713E575-1629-497A-A996-E245C4B9D207}" srcOrd="2" destOrd="0" presId="urn:microsoft.com/office/officeart/2005/8/layout/hierarchy1"/>
    <dgm:cxn modelId="{CE137B09-839B-4F4B-8323-78C98E146E42}" type="presParOf" srcId="{8713E575-1629-497A-A996-E245C4B9D207}" destId="{AD35A963-E2AA-4FA7-97EF-D610146267AD}" srcOrd="0" destOrd="0" presId="urn:microsoft.com/office/officeart/2005/8/layout/hierarchy1"/>
    <dgm:cxn modelId="{E8870FAC-D16D-4BE4-8817-8F6E4091DA46}" type="presParOf" srcId="{AD35A963-E2AA-4FA7-97EF-D610146267AD}" destId="{251E3CF5-240F-4112-BC23-15D86578CC94}" srcOrd="0" destOrd="0" presId="urn:microsoft.com/office/officeart/2005/8/layout/hierarchy1"/>
    <dgm:cxn modelId="{7F8293B2-3968-431C-A1DB-7A38338DF56F}" type="presParOf" srcId="{AD35A963-E2AA-4FA7-97EF-D610146267AD}" destId="{FB25E6E3-194D-4D8E-8FF9-2BC884E5DE27}" srcOrd="1" destOrd="0" presId="urn:microsoft.com/office/officeart/2005/8/layout/hierarchy1"/>
    <dgm:cxn modelId="{A862E6D2-D939-410F-85D2-A742926640B7}" type="presParOf" srcId="{8713E575-1629-497A-A996-E245C4B9D207}" destId="{96CE485F-F73C-4EDE-A537-142DEAC2FD43}" srcOrd="1" destOrd="0" presId="urn:microsoft.com/office/officeart/2005/8/layout/hierarchy1"/>
    <dgm:cxn modelId="{58CB498D-2A77-43D1-B1CF-031C6AA56D34}" type="presParOf" srcId="{D69D217B-F323-4A76-A1B4-27E113487BCB}" destId="{1A960EA6-7F7A-484C-A821-FD790EB4837C}" srcOrd="3" destOrd="0" presId="urn:microsoft.com/office/officeart/2005/8/layout/hierarchy1"/>
    <dgm:cxn modelId="{BD797AFF-5415-409E-B118-65EA5F476EF4}" type="presParOf" srcId="{1A960EA6-7F7A-484C-A821-FD790EB4837C}" destId="{2F68F8F7-0BE9-4ABC-8EB0-E97DB6A1A663}" srcOrd="0" destOrd="0" presId="urn:microsoft.com/office/officeart/2005/8/layout/hierarchy1"/>
    <dgm:cxn modelId="{091CEB4A-0E40-440C-B513-B23127B54530}" type="presParOf" srcId="{2F68F8F7-0BE9-4ABC-8EB0-E97DB6A1A663}" destId="{02890F89-C6DF-4B45-BA0C-E9433929BD85}" srcOrd="0" destOrd="0" presId="urn:microsoft.com/office/officeart/2005/8/layout/hierarchy1"/>
    <dgm:cxn modelId="{39A2853F-D6CB-418D-BFD6-CEEA772F9FE8}" type="presParOf" srcId="{2F68F8F7-0BE9-4ABC-8EB0-E97DB6A1A663}" destId="{55EE0503-E860-457E-BA24-C7BE987326E0}" srcOrd="1" destOrd="0" presId="urn:microsoft.com/office/officeart/2005/8/layout/hierarchy1"/>
    <dgm:cxn modelId="{ED1598D6-D231-45B3-AF81-4DF7C973C9CD}" type="presParOf" srcId="{1A960EA6-7F7A-484C-A821-FD790EB4837C}" destId="{6106D087-1A19-4576-B06A-0133D3430524}" srcOrd="1" destOrd="0" presId="urn:microsoft.com/office/officeart/2005/8/layout/hierarchy1"/>
    <dgm:cxn modelId="{488F5D0B-5740-4190-9650-46DFF156B715}" type="presParOf" srcId="{D69D217B-F323-4A76-A1B4-27E113487BCB}" destId="{19CEBCCC-50B7-4F69-A3B8-702ED39F677D}" srcOrd="4" destOrd="0" presId="urn:microsoft.com/office/officeart/2005/8/layout/hierarchy1"/>
    <dgm:cxn modelId="{D286A981-D22E-4106-A125-C6588E9A09A9}" type="presParOf" srcId="{19CEBCCC-50B7-4F69-A3B8-702ED39F677D}" destId="{7DDE1103-28C8-443A-A6BF-62DE6F2603BA}" srcOrd="0" destOrd="0" presId="urn:microsoft.com/office/officeart/2005/8/layout/hierarchy1"/>
    <dgm:cxn modelId="{DD8D3E64-1B59-408A-872C-47B27DF86DAB}" type="presParOf" srcId="{7DDE1103-28C8-443A-A6BF-62DE6F2603BA}" destId="{C5CEF2A2-E201-4398-A67A-8596B54629D6}" srcOrd="0" destOrd="0" presId="urn:microsoft.com/office/officeart/2005/8/layout/hierarchy1"/>
    <dgm:cxn modelId="{CA251C54-EA10-4740-9693-9A80F5ECA881}" type="presParOf" srcId="{7DDE1103-28C8-443A-A6BF-62DE6F2603BA}" destId="{6BDCDA13-E320-436F-972D-296D1033D1EB}" srcOrd="1" destOrd="0" presId="urn:microsoft.com/office/officeart/2005/8/layout/hierarchy1"/>
    <dgm:cxn modelId="{E448DC32-6ABC-4652-B9D2-E465A963B6DB}" type="presParOf" srcId="{19CEBCCC-50B7-4F69-A3B8-702ED39F677D}" destId="{2B4DBDFA-707D-454A-9C59-E2895FE04F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190EC-6F72-4208-B273-7A1E15A1696D}">
      <dsp:nvSpPr>
        <dsp:cNvPr id="0" name=""/>
        <dsp:cNvSpPr/>
      </dsp:nvSpPr>
      <dsp:spPr>
        <a:xfrm>
          <a:off x="296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2509E-7FF2-4935-89DD-A16B219EDF50}">
      <dsp:nvSpPr>
        <dsp:cNvPr id="0" name=""/>
        <dsp:cNvSpPr/>
      </dsp:nvSpPr>
      <dsp:spPr>
        <a:xfrm>
          <a:off x="163725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resize and crop to 224 x 224</a:t>
          </a:r>
        </a:p>
      </dsp:txBody>
      <dsp:txXfrm>
        <a:off x="190634" y="1113417"/>
        <a:ext cx="1392992" cy="864906"/>
      </dsp:txXfrm>
    </dsp:sp>
    <dsp:sp modelId="{F4DDB2D0-9047-4BBF-B524-D8467DA25543}">
      <dsp:nvSpPr>
        <dsp:cNvPr id="0" name=""/>
        <dsp:cNvSpPr/>
      </dsp:nvSpPr>
      <dsp:spPr>
        <a:xfrm>
          <a:off x="1771292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564FF-D686-4D18-90FC-9B0CB6BEF08E}">
      <dsp:nvSpPr>
        <dsp:cNvPr id="0" name=""/>
        <dsp:cNvSpPr/>
      </dsp:nvSpPr>
      <dsp:spPr>
        <a:xfrm>
          <a:off x="193204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rotation -10:10 degrees</a:t>
          </a:r>
        </a:p>
      </dsp:txBody>
      <dsp:txXfrm>
        <a:off x="1958958" y="1113417"/>
        <a:ext cx="1392992" cy="864906"/>
      </dsp:txXfrm>
    </dsp:sp>
    <dsp:sp modelId="{251E3CF5-240F-4112-BC23-15D86578CC94}">
      <dsp:nvSpPr>
        <dsp:cNvPr id="0" name=""/>
        <dsp:cNvSpPr/>
      </dsp:nvSpPr>
      <dsp:spPr>
        <a:xfrm>
          <a:off x="3539616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E6E3-194D-4D8E-8FF9-2BC884E5DE27}">
      <dsp:nvSpPr>
        <dsp:cNvPr id="0" name=""/>
        <dsp:cNvSpPr/>
      </dsp:nvSpPr>
      <dsp:spPr>
        <a:xfrm>
          <a:off x="3700372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horizontal flip</a:t>
          </a:r>
        </a:p>
      </dsp:txBody>
      <dsp:txXfrm>
        <a:off x="3727281" y="1113417"/>
        <a:ext cx="1392992" cy="864906"/>
      </dsp:txXfrm>
    </dsp:sp>
    <dsp:sp modelId="{02890F89-C6DF-4B45-BA0C-E9433929BD85}">
      <dsp:nvSpPr>
        <dsp:cNvPr id="0" name=""/>
        <dsp:cNvSpPr/>
      </dsp:nvSpPr>
      <dsp:spPr>
        <a:xfrm>
          <a:off x="530793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0503-E860-457E-BA24-C7BE987326E0}">
      <dsp:nvSpPr>
        <dsp:cNvPr id="0" name=""/>
        <dsp:cNvSpPr/>
      </dsp:nvSpPr>
      <dsp:spPr>
        <a:xfrm>
          <a:off x="5468696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affine, zoom 10%</a:t>
          </a:r>
        </a:p>
      </dsp:txBody>
      <dsp:txXfrm>
        <a:off x="5495605" y="1113417"/>
        <a:ext cx="1392992" cy="864906"/>
      </dsp:txXfrm>
    </dsp:sp>
    <dsp:sp modelId="{C5CEF2A2-E201-4398-A67A-8596B54629D6}">
      <dsp:nvSpPr>
        <dsp:cNvPr id="0" name=""/>
        <dsp:cNvSpPr/>
      </dsp:nvSpPr>
      <dsp:spPr>
        <a:xfrm>
          <a:off x="7076263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CDA13-E320-436F-972D-296D1033D1EB}">
      <dsp:nvSpPr>
        <dsp:cNvPr id="0" name=""/>
        <dsp:cNvSpPr/>
      </dsp:nvSpPr>
      <dsp:spPr>
        <a:xfrm>
          <a:off x="723701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Normalize with mean and std of </a:t>
          </a:r>
          <a:r>
            <a:rPr lang="en-US" sz="1200" kern="1200" dirty="0" err="1">
              <a:solidFill>
                <a:schemeClr val="tx2"/>
              </a:solidFill>
            </a:rPr>
            <a:t>Imagenet</a:t>
          </a:r>
          <a:r>
            <a:rPr lang="en-US" sz="1200" kern="1200" dirty="0">
              <a:solidFill>
                <a:schemeClr val="tx2"/>
              </a:solidFill>
            </a:rPr>
            <a:t>  </a:t>
          </a:r>
        </a:p>
      </dsp:txBody>
      <dsp:txXfrm>
        <a:off x="7263928" y="1113417"/>
        <a:ext cx="1392992" cy="864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816C3C9-F3C5-4EDC-A1A8-196B9D945B84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51B338D0-1C10-4C1D-959B-FAECA55A08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8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7FB0-CA2E-9361-C866-6D2FAF913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BCE7F-0520-42B6-7FAB-8F6D71631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3A3-0C2A-9DDB-8E39-D8FDEB6E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2030F-D111-87EB-70FB-2DA15DFA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40C8-D865-0FA6-1C9F-C7D18A82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538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43F4-7A73-F578-E60B-790A4C2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21588-8C0A-460A-3CDD-B2D04911B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80A26-5381-708F-01F4-3ECAE038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924A-C99F-ACAA-B54C-032F714C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A538-C9F7-C532-DAD8-C2B2F190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644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E9E599-DF3F-D128-84C7-236822B82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2AACD-FD3D-8CE2-827B-DC87D0A11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8AA4-0C66-9DAC-87BB-20A9EB3C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CE4A-58B3-0C25-7F8E-2DACE283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2F4B-C30A-D0A1-8084-815A4E4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08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3F2B-A255-F962-C9C6-772234E3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C8C95-C916-389E-39DF-BB106CE5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293FC-B1B6-AE83-04EE-D80C78B0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782E-56F6-7D78-ED14-37232C6E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D758A-079A-F73F-5DBE-B4CA4A2A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50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2E5E-EE54-D332-BFE6-466963B1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F6CBD-EED4-20B1-5C01-497955208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67B23-DD4B-C6A8-3349-6A83A707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ECCE-F13D-17F6-1ACE-9BDB45C9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448F-50CA-BFAC-BB11-D1B64CDF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415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C00A-34E2-D717-9E3A-1E2328B2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3555-C63F-00CF-0AAC-4F0133F8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77E02-652B-635D-F374-5F2E6F437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77A6D-F911-476A-653D-732AB8F6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4B55-8AC3-C6BD-ECE0-096F39EE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9EB0-B54B-4AEB-330E-67E58151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59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2C49-89B0-DC6F-F3D0-DCF79984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0A09-CE93-17E2-24AE-5D15B1A1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09E1B-F1C6-406C-C9E9-C51D485A1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802DD-5292-5510-0431-B8720D283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F9E90-72F5-EC8E-7D41-5FC9689B5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FDFFE-A117-FCB9-A1FB-F016A1A3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5B92A-F75C-94C3-A542-47D9329C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8FD46-D253-3603-798D-D701019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684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FD32-CEDA-4185-9CE0-AB7FB44D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DB0A-D37F-6D0D-A5CE-AA52C045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AAC55-AC9F-3CBE-E1DA-9C020547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4F52A-AED2-6E9D-A943-E17DB229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532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FCBFE-C940-D8F4-E91C-557AAB94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1C40-C460-517D-03AC-5DF1B368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7491-A9BE-723A-44B4-4FAA459D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98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4B2-A66D-6383-F8D6-11E9D845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108C-3609-60D1-F4A7-DD231E2D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CC2D0-7E17-A025-6767-EF55B2B40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73CC-40AC-1A88-71D7-ECD32BAE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36DB-3864-DC3F-DB6A-99733C0E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B51F-B0F3-1990-DCF0-ECC5C383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917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16E9-BA8C-4404-E03B-23712785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05B6D-D84A-ABC0-2104-64DE2C2A3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5CFA9-4000-737A-D1E3-17BC5504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509C-39BC-4487-1169-6489C437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EBC34-3020-AF29-50E9-71B20933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8C52C-52BD-0B45-6815-9A9916DA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9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4BF63-0726-E56F-6621-0ABCB591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80ABD-9080-9201-D4AC-D89CC8725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9C4B-79F1-D258-43D2-361E4572A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51C3C-3706-4A6F-91C8-6CA71E878637}" type="datetimeFigureOut">
              <a:rPr lang="he-IL" smtClean="0"/>
              <a:t>כ"ו/אדר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AEAC-037A-C2B0-3BEF-4F9229D32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ED8A-1B8A-0E15-61ED-74412C02A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109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phant in the jungle">
            <a:extLst>
              <a:ext uri="{FF2B5EF4-FFF2-40B4-BE49-F238E27FC236}">
                <a16:creationId xmlns:a16="http://schemas.microsoft.com/office/drawing/2014/main" id="{BC4776BE-6337-1BB0-ED9A-4509034F1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" r="294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31AA2-FAB3-D36F-505E-FB7D106C5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300" b="1" i="0" dirty="0">
                <a:effectLst/>
                <a:latin typeface="Söhne"/>
              </a:rPr>
              <a:t>Comparative Analysis of Vision Transformer (VIT) vs. Convolutional Neural Network (CNN) </a:t>
            </a:r>
            <a:br>
              <a:rPr lang="en-US" sz="3300" b="1" i="0" dirty="0">
                <a:effectLst/>
                <a:latin typeface="Söhne"/>
              </a:rPr>
            </a:br>
            <a:r>
              <a:rPr lang="en-US" sz="3300" b="1" i="0" dirty="0">
                <a:effectLst/>
                <a:latin typeface="Söhne"/>
              </a:rPr>
              <a:t>on African vs. Asian Elephants Dataset</a:t>
            </a:r>
            <a:endParaRPr lang="he-IL" sz="3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928CC-0BCD-9971-1656-6E20D4AB9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Ariel Lulinsky and Hadar Hai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582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BDF1C-87E5-566A-DF8E-9E19D78B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Discussion &amp; Conclusion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66AF-5CED-3B07-9D87-3B91F466A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Discussion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Interpret the results and discuss the strengths and weaknesses of each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Analyze factors contributing to the performance gap (if any) between VIT and CNN.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Discuss potential improvements or future directions.</a:t>
            </a: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Conclusion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Summarize the key findings of the comparative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Reiterate the importance of choosing appropriate models for image classification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Mention any implications for wildlife conservation or further research.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159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1EFD91A-4CFE-E77E-99E9-D943CC6D3825}"/>
              </a:ext>
            </a:extLst>
          </p:cNvPr>
          <p:cNvSpPr txBox="1">
            <a:spLocks/>
          </p:cNvSpPr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Q&amp;A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404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739B-65D4-75F1-8739-9D73E024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Introduction</a:t>
            </a:r>
            <a:b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7B8F-3AE8-BFD3-550A-E49F4784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781601"/>
            <a:ext cx="4977578" cy="447289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This project aims to compare the effectiveness of Convolutional Neural Networks (</a:t>
            </a:r>
            <a:r>
              <a:rPr lang="en-US" sz="1800" b="1" dirty="0">
                <a:solidFill>
                  <a:schemeClr val="tx2"/>
                </a:solidFill>
              </a:rPr>
              <a:t>CNN</a:t>
            </a:r>
            <a:r>
              <a:rPr lang="en-US" sz="1800" dirty="0">
                <a:solidFill>
                  <a:schemeClr val="tx2"/>
                </a:solidFill>
              </a:rPr>
              <a:t>) and Vision Transformers (</a:t>
            </a:r>
            <a:r>
              <a:rPr lang="en-US" sz="1800" b="1" dirty="0" err="1">
                <a:solidFill>
                  <a:schemeClr val="tx2"/>
                </a:solidFill>
              </a:rPr>
              <a:t>ViT</a:t>
            </a:r>
            <a:r>
              <a:rPr lang="en-US" sz="1800" dirty="0">
                <a:solidFill>
                  <a:schemeClr val="tx2"/>
                </a:solidFill>
              </a:rPr>
              <a:t>) in binary image classification, particularly in distinguishing between </a:t>
            </a:r>
            <a:r>
              <a:rPr lang="en-US" sz="1800" b="1" dirty="0">
                <a:solidFill>
                  <a:schemeClr val="tx2"/>
                </a:solidFill>
              </a:rPr>
              <a:t>Asian</a:t>
            </a:r>
            <a:r>
              <a:rPr lang="en-US" sz="1800" dirty="0">
                <a:solidFill>
                  <a:schemeClr val="tx2"/>
                </a:solidFill>
              </a:rPr>
              <a:t> and </a:t>
            </a:r>
            <a:r>
              <a:rPr lang="en-US" sz="1800" b="1" dirty="0">
                <a:solidFill>
                  <a:schemeClr val="tx2"/>
                </a:solidFill>
              </a:rPr>
              <a:t>African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elephants</a:t>
            </a:r>
            <a:r>
              <a:rPr lang="en-US" sz="1800" dirty="0">
                <a:solidFill>
                  <a:schemeClr val="tx2"/>
                </a:solidFill>
              </a:rPr>
              <a:t>, visually similar classes.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issue is also found in other datasets, such as Japanese art vs. art Nouveau, cats vs. rabbits, sheepdogs and mops, muffins vs. chihuahuas, and more…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type of classification task poses a significant challenge, even for humans to accomplish.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41832-E090-4094-FC0F-B5FC8A25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46" y="3310128"/>
            <a:ext cx="2294333" cy="32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77E4F-6A88-0B2E-12C4-2768D6AF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970" y="48205"/>
            <a:ext cx="4252029" cy="2329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5667C-DAEB-DED8-EF72-E6E9F18C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350" y="2331888"/>
            <a:ext cx="2991267" cy="1686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B8BA99-AB2A-16D6-E47A-969C48644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293" y="4018048"/>
            <a:ext cx="2513035" cy="25564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284186-F323-F509-256C-AAA6814973A5}"/>
              </a:ext>
            </a:extLst>
          </p:cNvPr>
          <p:cNvSpPr txBox="1"/>
          <p:nvPr/>
        </p:nvSpPr>
        <p:spPr>
          <a:xfrm>
            <a:off x="9502902" y="1041957"/>
            <a:ext cx="140589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i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FF"/>
                </a:highlight>
                <a:latin typeface="Söhne"/>
              </a:rPr>
              <a:t>82.3%*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816476-0AE6-4303-D317-C06FE73B4DEE}"/>
              </a:ext>
            </a:extLst>
          </p:cNvPr>
          <p:cNvSpPr txBox="1"/>
          <p:nvPr/>
        </p:nvSpPr>
        <p:spPr>
          <a:xfrm>
            <a:off x="429768" y="6443731"/>
            <a:ext cx="383310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* https://www.kaggle.com/code/luthei/vit-vs-cnn-on-wikiart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694541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B90CDE8-E46D-B1C0-2CA9-4B5D46AA1ACD}"/>
              </a:ext>
            </a:extLst>
          </p:cNvPr>
          <p:cNvSpPr/>
          <p:nvPr/>
        </p:nvSpPr>
        <p:spPr>
          <a:xfrm>
            <a:off x="300079" y="1276729"/>
            <a:ext cx="1355482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A47EF6-6D02-4F76-93B5-0D8B84CF64E6}"/>
              </a:ext>
            </a:extLst>
          </p:cNvPr>
          <p:cNvSpPr/>
          <p:nvPr/>
        </p:nvSpPr>
        <p:spPr>
          <a:xfrm flipH="1">
            <a:off x="1799278" y="419601"/>
            <a:ext cx="2986151" cy="3009399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A00C16-FC25-489F-92E3-212E5C38389A}"/>
              </a:ext>
            </a:extLst>
          </p:cNvPr>
          <p:cNvSpPr/>
          <p:nvPr/>
        </p:nvSpPr>
        <p:spPr>
          <a:xfrm flipH="1">
            <a:off x="4342524" y="0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CEF7AE-07CA-45F2-B1E8-A6B0BBAA6CDD}"/>
              </a:ext>
            </a:extLst>
          </p:cNvPr>
          <p:cNvSpPr/>
          <p:nvPr/>
        </p:nvSpPr>
        <p:spPr>
          <a:xfrm>
            <a:off x="5895803" y="402762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0934388-F6A0-4B40-8757-ABAB63EA85BB}"/>
              </a:ext>
            </a:extLst>
          </p:cNvPr>
          <p:cNvSpPr/>
          <p:nvPr/>
        </p:nvSpPr>
        <p:spPr>
          <a:xfrm>
            <a:off x="5455037" y="0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50" name="Graphic 49" descr="Thumbs Down with solid fill">
            <a:extLst>
              <a:ext uri="{FF2B5EF4-FFF2-40B4-BE49-F238E27FC236}">
                <a16:creationId xmlns:a16="http://schemas.microsoft.com/office/drawing/2014/main" id="{B5F100F0-FEA0-4D1F-81B1-24DCAB308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Shape">
            <a:extLst>
              <a:ext uri="{FF2B5EF4-FFF2-40B4-BE49-F238E27FC236}">
                <a16:creationId xmlns:a16="http://schemas.microsoft.com/office/drawing/2014/main" id="{6E610C4F-9CA0-4CE9-9BCC-AE3AE6F0EB0D}"/>
              </a:ext>
            </a:extLst>
          </p:cNvPr>
          <p:cNvSpPr/>
          <p:nvPr/>
        </p:nvSpPr>
        <p:spPr>
          <a:xfrm flipH="1">
            <a:off x="4510928" y="96357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2CD1DB-DD74-4DB3-BA34-5EBF7405E4BF}"/>
              </a:ext>
            </a:extLst>
          </p:cNvPr>
          <p:cNvGrpSpPr/>
          <p:nvPr/>
        </p:nvGrpSpPr>
        <p:grpSpPr>
          <a:xfrm flipH="1">
            <a:off x="2016175" y="958877"/>
            <a:ext cx="2400276" cy="641901"/>
            <a:chOff x="332935" y="2716264"/>
            <a:chExt cx="2984126" cy="7982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A703ED-2E9B-435C-B09C-998808F3C223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Efficient Image Processing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365D93-1224-4790-884F-B4B552E87CEC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Excels at processing images efficiently through convolutional layers.</a:t>
              </a:r>
            </a:p>
          </p:txBody>
        </p:sp>
      </p:grp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2D78B5EA-1E1B-4CC3-B46A-359353E9C7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063492"/>
            <a:ext cx="294178" cy="294178"/>
          </a:xfrm>
          <a:prstGeom prst="rect">
            <a:avLst/>
          </a:prstGeom>
        </p:spPr>
      </p:pic>
      <p:sp>
        <p:nvSpPr>
          <p:cNvPr id="56" name="Shape">
            <a:extLst>
              <a:ext uri="{FF2B5EF4-FFF2-40B4-BE49-F238E27FC236}">
                <a16:creationId xmlns:a16="http://schemas.microsoft.com/office/drawing/2014/main" id="{68B8E3C0-772F-476B-A6E6-4756233A62C4}"/>
              </a:ext>
            </a:extLst>
          </p:cNvPr>
          <p:cNvSpPr/>
          <p:nvPr/>
        </p:nvSpPr>
        <p:spPr>
          <a:xfrm>
            <a:off x="5634821" y="96357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13C4BD-87E0-4A88-A5F4-A15B8C6A2F79}"/>
              </a:ext>
            </a:extLst>
          </p:cNvPr>
          <p:cNvGrpSpPr/>
          <p:nvPr/>
        </p:nvGrpSpPr>
        <p:grpSpPr>
          <a:xfrm>
            <a:off x="6264784" y="961383"/>
            <a:ext cx="2400300" cy="641900"/>
            <a:chOff x="332935" y="2716265"/>
            <a:chExt cx="2984126" cy="79822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F8E856-1480-4AF8-8E4E-5D671F24D54D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Limited Global Context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A9DB79-9731-433B-B984-1CC4CEA10AE3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Processes local regions, leading to limited global context understanding.</a:t>
              </a:r>
            </a:p>
          </p:txBody>
        </p:sp>
      </p:grpSp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F4E293B2-FD90-4D33-9201-E3E0488857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063492"/>
            <a:ext cx="294178" cy="294178"/>
          </a:xfrm>
          <a:prstGeom prst="rect">
            <a:avLst/>
          </a:prstGeom>
        </p:spPr>
      </p:pic>
      <p:sp>
        <p:nvSpPr>
          <p:cNvPr id="61" name="Shape">
            <a:extLst>
              <a:ext uri="{FF2B5EF4-FFF2-40B4-BE49-F238E27FC236}">
                <a16:creationId xmlns:a16="http://schemas.microsoft.com/office/drawing/2014/main" id="{47B45057-5814-4DC1-98C8-3EE1E4CF8800}"/>
              </a:ext>
            </a:extLst>
          </p:cNvPr>
          <p:cNvSpPr/>
          <p:nvPr/>
        </p:nvSpPr>
        <p:spPr>
          <a:xfrm flipH="1">
            <a:off x="4510928" y="155092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02EF54-4266-4B63-B415-EA56E27CE761}"/>
              </a:ext>
            </a:extLst>
          </p:cNvPr>
          <p:cNvGrpSpPr/>
          <p:nvPr/>
        </p:nvGrpSpPr>
        <p:grpSpPr>
          <a:xfrm flipH="1">
            <a:off x="2016175" y="1546229"/>
            <a:ext cx="2400276" cy="641902"/>
            <a:chOff x="332935" y="2716263"/>
            <a:chExt cx="2984126" cy="7982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906038-47D6-40BF-90A5-2D14F62295CF}"/>
                </a:ext>
              </a:extLst>
            </p:cNvPr>
            <p:cNvSpPr txBox="1"/>
            <p:nvPr/>
          </p:nvSpPr>
          <p:spPr>
            <a:xfrm>
              <a:off x="332935" y="2716263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Feature Learning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C1B7DA-D61C-44E6-8984-3BE2F394BA38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7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Learns hierarchical representations for robust feature extraction.</a:t>
              </a:r>
            </a:p>
          </p:txBody>
        </p:sp>
      </p:grpSp>
      <p:sp>
        <p:nvSpPr>
          <p:cNvPr id="65" name="Shape">
            <a:extLst>
              <a:ext uri="{FF2B5EF4-FFF2-40B4-BE49-F238E27FC236}">
                <a16:creationId xmlns:a16="http://schemas.microsoft.com/office/drawing/2014/main" id="{F0CB07E6-0B5C-4404-9321-D57E8DF85C50}"/>
              </a:ext>
            </a:extLst>
          </p:cNvPr>
          <p:cNvSpPr/>
          <p:nvPr/>
        </p:nvSpPr>
        <p:spPr>
          <a:xfrm>
            <a:off x="5634821" y="155092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66" name="Graphic 65" descr="Close with solid fill">
            <a:extLst>
              <a:ext uri="{FF2B5EF4-FFF2-40B4-BE49-F238E27FC236}">
                <a16:creationId xmlns:a16="http://schemas.microsoft.com/office/drawing/2014/main" id="{9FDE0E67-2762-4C07-8DF3-B45176E742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650842"/>
            <a:ext cx="294178" cy="2941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E132EF1-054C-43D7-BE8C-3204123B23E6}"/>
              </a:ext>
            </a:extLst>
          </p:cNvPr>
          <p:cNvGrpSpPr/>
          <p:nvPr/>
        </p:nvGrpSpPr>
        <p:grpSpPr>
          <a:xfrm>
            <a:off x="6264784" y="1548734"/>
            <a:ext cx="2400300" cy="641900"/>
            <a:chOff x="332935" y="2716265"/>
            <a:chExt cx="2984126" cy="79822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B6B732C-4913-4100-863C-69C16723FE37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Heavy Parameter Footprint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12A0A6-68EE-4A94-A8A9-B896A8A54077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many parameters, leading to increased memory usage and longer training times.</a:t>
              </a:r>
            </a:p>
          </p:txBody>
        </p:sp>
      </p:grpSp>
      <p:pic>
        <p:nvPicPr>
          <p:cNvPr id="70" name="Graphic 69" descr="Checkmark with solid fill">
            <a:extLst>
              <a:ext uri="{FF2B5EF4-FFF2-40B4-BE49-F238E27FC236}">
                <a16:creationId xmlns:a16="http://schemas.microsoft.com/office/drawing/2014/main" id="{37022CD9-6C23-454E-B191-F3A4854373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650842"/>
            <a:ext cx="294178" cy="294178"/>
          </a:xfrm>
          <a:prstGeom prst="rect">
            <a:avLst/>
          </a:prstGeom>
        </p:spPr>
      </p:pic>
      <p:sp>
        <p:nvSpPr>
          <p:cNvPr id="71" name="Shape">
            <a:extLst>
              <a:ext uri="{FF2B5EF4-FFF2-40B4-BE49-F238E27FC236}">
                <a16:creationId xmlns:a16="http://schemas.microsoft.com/office/drawing/2014/main" id="{33F39854-D214-4F3B-862B-DD901DE9373A}"/>
              </a:ext>
            </a:extLst>
          </p:cNvPr>
          <p:cNvSpPr/>
          <p:nvPr/>
        </p:nvSpPr>
        <p:spPr>
          <a:xfrm flipH="1">
            <a:off x="4510928" y="2138276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C6AD92-4817-45C7-AC69-D33104FAF680}"/>
              </a:ext>
            </a:extLst>
          </p:cNvPr>
          <p:cNvGrpSpPr/>
          <p:nvPr/>
        </p:nvGrpSpPr>
        <p:grpSpPr>
          <a:xfrm flipH="1">
            <a:off x="2016175" y="2133578"/>
            <a:ext cx="2400276" cy="641901"/>
            <a:chOff x="332935" y="2716264"/>
            <a:chExt cx="2984126" cy="7982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5666AC-8671-44FE-850E-0B49765C1A81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State-of-the-Art Performance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057B7-5A30-477A-B082-AA4F580CF6C6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Achieves remarkable success in various computer vision benchmarks.</a:t>
              </a:r>
            </a:p>
          </p:txBody>
        </p:sp>
      </p:grpSp>
      <p:sp>
        <p:nvSpPr>
          <p:cNvPr id="75" name="Shape">
            <a:extLst>
              <a:ext uri="{FF2B5EF4-FFF2-40B4-BE49-F238E27FC236}">
                <a16:creationId xmlns:a16="http://schemas.microsoft.com/office/drawing/2014/main" id="{40B02BEF-D0AF-4C94-97AA-DFAD0F42E777}"/>
              </a:ext>
            </a:extLst>
          </p:cNvPr>
          <p:cNvSpPr/>
          <p:nvPr/>
        </p:nvSpPr>
        <p:spPr>
          <a:xfrm>
            <a:off x="5634821" y="2138276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C4F5543-3AA3-4281-8033-AA71AAA15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2238193"/>
            <a:ext cx="294178" cy="294178"/>
          </a:xfrm>
          <a:prstGeom prst="rect">
            <a:avLst/>
          </a:prstGeom>
        </p:spPr>
      </p:pic>
      <p:sp>
        <p:nvSpPr>
          <p:cNvPr id="81" name="Shape">
            <a:extLst>
              <a:ext uri="{FF2B5EF4-FFF2-40B4-BE49-F238E27FC236}">
                <a16:creationId xmlns:a16="http://schemas.microsoft.com/office/drawing/2014/main" id="{D5F65B63-6487-4944-985D-062772999B8A}"/>
              </a:ext>
            </a:extLst>
          </p:cNvPr>
          <p:cNvSpPr/>
          <p:nvPr/>
        </p:nvSpPr>
        <p:spPr>
          <a:xfrm flipH="1">
            <a:off x="4510928" y="2725627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5E7EC555-CCAF-420D-9613-17570300EA21}"/>
              </a:ext>
            </a:extLst>
          </p:cNvPr>
          <p:cNvSpPr/>
          <p:nvPr/>
        </p:nvSpPr>
        <p:spPr>
          <a:xfrm>
            <a:off x="5634821" y="2725627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1" name="Graphic 90" descr="Thumbs up sign with solid fill">
            <a:extLst>
              <a:ext uri="{FF2B5EF4-FFF2-40B4-BE49-F238E27FC236}">
                <a16:creationId xmlns:a16="http://schemas.microsoft.com/office/drawing/2014/main" id="{35DB8638-A5F7-453C-AA0F-26AF6BAFF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8922CDC-55DD-2F6E-70B1-BAE6DED81A41}"/>
              </a:ext>
            </a:extLst>
          </p:cNvPr>
          <p:cNvSpPr/>
          <p:nvPr/>
        </p:nvSpPr>
        <p:spPr>
          <a:xfrm flipH="1">
            <a:off x="1799279" y="3743269"/>
            <a:ext cx="298615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C46A86-C4F6-0359-04E1-DD9A0E25B515}"/>
              </a:ext>
            </a:extLst>
          </p:cNvPr>
          <p:cNvSpPr/>
          <p:nvPr/>
        </p:nvSpPr>
        <p:spPr>
          <a:xfrm flipH="1">
            <a:off x="4342524" y="3340507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278487-320F-C1EB-E20C-BFA0E21F9AA9}"/>
              </a:ext>
            </a:extLst>
          </p:cNvPr>
          <p:cNvSpPr/>
          <p:nvPr/>
        </p:nvSpPr>
        <p:spPr>
          <a:xfrm>
            <a:off x="5895803" y="3743269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D353AA-7334-FA29-4EE5-9B5545EBB3F8}"/>
              </a:ext>
            </a:extLst>
          </p:cNvPr>
          <p:cNvSpPr/>
          <p:nvPr/>
        </p:nvSpPr>
        <p:spPr>
          <a:xfrm>
            <a:off x="5455037" y="3340507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9" name="Graphic 8" descr="Thumbs Down with solid fill">
            <a:extLst>
              <a:ext uri="{FF2B5EF4-FFF2-40B4-BE49-F238E27FC236}">
                <a16:creationId xmlns:a16="http://schemas.microsoft.com/office/drawing/2014/main" id="{2246DB69-C27C-06C6-B4EB-6B603D906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">
            <a:extLst>
              <a:ext uri="{FF2B5EF4-FFF2-40B4-BE49-F238E27FC236}">
                <a16:creationId xmlns:a16="http://schemas.microsoft.com/office/drawing/2014/main" id="{238A0D2B-D26C-2BF5-3E3E-A4A988F68A20}"/>
              </a:ext>
            </a:extLst>
          </p:cNvPr>
          <p:cNvSpPr/>
          <p:nvPr/>
        </p:nvSpPr>
        <p:spPr>
          <a:xfrm flipH="1">
            <a:off x="4510928" y="430408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97DA46-0D32-8CDE-8E48-AE43A5EDE435}"/>
              </a:ext>
            </a:extLst>
          </p:cNvPr>
          <p:cNvGrpSpPr/>
          <p:nvPr/>
        </p:nvGrpSpPr>
        <p:grpSpPr>
          <a:xfrm flipH="1">
            <a:off x="2016175" y="4299384"/>
            <a:ext cx="2400276" cy="641900"/>
            <a:chOff x="332935" y="2716265"/>
            <a:chExt cx="2984126" cy="7982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2E78C4-8668-DEB4-112D-E31FDD34E814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Global Context Understanding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3A38C5-1944-6FF5-6C14-6609BB851E0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Processes the entire image, capturing long-range dependencies and global context.</a:t>
              </a:r>
            </a:p>
          </p:txBody>
        </p:sp>
      </p:grp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1843D83-092F-EA08-FF24-D7D20F828C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403999"/>
            <a:ext cx="294178" cy="294178"/>
          </a:xfrm>
          <a:prstGeom prst="rect">
            <a:avLst/>
          </a:prstGeom>
        </p:spPr>
      </p:pic>
      <p:sp>
        <p:nvSpPr>
          <p:cNvPr id="15" name="Shape">
            <a:extLst>
              <a:ext uri="{FF2B5EF4-FFF2-40B4-BE49-F238E27FC236}">
                <a16:creationId xmlns:a16="http://schemas.microsoft.com/office/drawing/2014/main" id="{F629B6F8-ADAA-9DE8-22A3-87526EB8D1F9}"/>
              </a:ext>
            </a:extLst>
          </p:cNvPr>
          <p:cNvSpPr/>
          <p:nvPr/>
        </p:nvSpPr>
        <p:spPr>
          <a:xfrm>
            <a:off x="5634821" y="430408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199C2C-CB62-05D1-F1A9-B4874F7C7424}"/>
              </a:ext>
            </a:extLst>
          </p:cNvPr>
          <p:cNvGrpSpPr/>
          <p:nvPr/>
        </p:nvGrpSpPr>
        <p:grpSpPr>
          <a:xfrm>
            <a:off x="6264784" y="4301889"/>
            <a:ext cx="2400300" cy="780396"/>
            <a:chOff x="332935" y="2716267"/>
            <a:chExt cx="2984126" cy="9704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66B4-71AE-27C7-E3A9-9F5F804C29F7}"/>
                </a:ext>
              </a:extLst>
            </p:cNvPr>
            <p:cNvSpPr txBox="1"/>
            <p:nvPr/>
          </p:nvSpPr>
          <p:spPr>
            <a:xfrm>
              <a:off x="332935" y="2716267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High Computational Cost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159F3B-80C5-8FD2-BE85-260CEA44609A}"/>
                </a:ext>
              </a:extLst>
            </p:cNvPr>
            <p:cNvSpPr txBox="1"/>
            <p:nvPr/>
          </p:nvSpPr>
          <p:spPr>
            <a:xfrm>
              <a:off x="332935" y="3055213"/>
              <a:ext cx="2984126" cy="6315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Training can be computationally expensive due to a large number of parameters and self-attention mechanisms.</a:t>
              </a:r>
            </a:p>
          </p:txBody>
        </p:sp>
      </p:grp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A13A4B0-6D8F-AAB7-57DB-90A0863C73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403999"/>
            <a:ext cx="294178" cy="294178"/>
          </a:xfrm>
          <a:prstGeom prst="rect">
            <a:avLst/>
          </a:prstGeom>
        </p:spPr>
      </p:pic>
      <p:sp>
        <p:nvSpPr>
          <p:cNvPr id="20" name="Shape">
            <a:extLst>
              <a:ext uri="{FF2B5EF4-FFF2-40B4-BE49-F238E27FC236}">
                <a16:creationId xmlns:a16="http://schemas.microsoft.com/office/drawing/2014/main" id="{73C9969B-39C2-609F-898B-75FC1A672754}"/>
              </a:ext>
            </a:extLst>
          </p:cNvPr>
          <p:cNvSpPr/>
          <p:nvPr/>
        </p:nvSpPr>
        <p:spPr>
          <a:xfrm flipH="1">
            <a:off x="4510928" y="489143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537A8E-EF82-73C8-87A6-AC50453888EB}"/>
              </a:ext>
            </a:extLst>
          </p:cNvPr>
          <p:cNvGrpSpPr/>
          <p:nvPr/>
        </p:nvGrpSpPr>
        <p:grpSpPr>
          <a:xfrm flipH="1">
            <a:off x="2016175" y="4886734"/>
            <a:ext cx="2400276" cy="641900"/>
            <a:chOff x="332935" y="2716265"/>
            <a:chExt cx="2984126" cy="7982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046BF0-504D-080B-06EB-2021EBA72D2F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Self-Attention Mechanism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ED76C0-01A5-F107-6E3F-E173D6CC9AE0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Utilizes self-attention mechanisms for focusing on relevant parts of the image.</a:t>
              </a:r>
            </a:p>
          </p:txBody>
        </p:sp>
      </p:grpSp>
      <p:sp>
        <p:nvSpPr>
          <p:cNvPr id="24" name="Shape">
            <a:extLst>
              <a:ext uri="{FF2B5EF4-FFF2-40B4-BE49-F238E27FC236}">
                <a16:creationId xmlns:a16="http://schemas.microsoft.com/office/drawing/2014/main" id="{CC8E761E-EFDC-7DEF-C153-1E18224B0D63}"/>
              </a:ext>
            </a:extLst>
          </p:cNvPr>
          <p:cNvSpPr/>
          <p:nvPr/>
        </p:nvSpPr>
        <p:spPr>
          <a:xfrm>
            <a:off x="5634821" y="489143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69F9B3D-A4F5-CF7A-A743-5D8894EB4F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991349"/>
            <a:ext cx="294178" cy="29417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F511B86-2B1D-09D8-DA6A-F9A832DB5B40}"/>
              </a:ext>
            </a:extLst>
          </p:cNvPr>
          <p:cNvGrpSpPr/>
          <p:nvPr/>
        </p:nvGrpSpPr>
        <p:grpSpPr>
          <a:xfrm>
            <a:off x="6264784" y="4983225"/>
            <a:ext cx="2400300" cy="767711"/>
            <a:chOff x="332935" y="2833142"/>
            <a:chExt cx="2984126" cy="9546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DF9A2-B7F2-D07B-D35E-86F785320521}"/>
                </a:ext>
              </a:extLst>
            </p:cNvPr>
            <p:cNvSpPr txBox="1"/>
            <p:nvPr/>
          </p:nvSpPr>
          <p:spPr>
            <a:xfrm>
              <a:off x="332935" y="2833142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Data Efficiency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B915A2-4EAE-70AC-E7F5-0E5ED5FB3B65}"/>
                </a:ext>
              </a:extLst>
            </p:cNvPr>
            <p:cNvSpPr txBox="1"/>
            <p:nvPr/>
          </p:nvSpPr>
          <p:spPr>
            <a:xfrm>
              <a:off x="332935" y="3156313"/>
              <a:ext cx="2984126" cy="63150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substantial amounts of data for effective training, limiting performance on smaller datasets.</a:t>
              </a:r>
            </a:p>
          </p:txBody>
        </p:sp>
      </p:grp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5F660F1D-7C96-24AE-0F90-CEBC37E0B9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991349"/>
            <a:ext cx="294178" cy="294178"/>
          </a:xfrm>
          <a:prstGeom prst="rect">
            <a:avLst/>
          </a:prstGeom>
        </p:spPr>
      </p:pic>
      <p:sp>
        <p:nvSpPr>
          <p:cNvPr id="30" name="Shape">
            <a:extLst>
              <a:ext uri="{FF2B5EF4-FFF2-40B4-BE49-F238E27FC236}">
                <a16:creationId xmlns:a16="http://schemas.microsoft.com/office/drawing/2014/main" id="{C018A101-2288-3900-92A2-54EAAB7650FE}"/>
              </a:ext>
            </a:extLst>
          </p:cNvPr>
          <p:cNvSpPr/>
          <p:nvPr/>
        </p:nvSpPr>
        <p:spPr>
          <a:xfrm flipH="1">
            <a:off x="4510928" y="5478783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FBED82-BA1C-6F7E-E258-0C73EAD581FC}"/>
              </a:ext>
            </a:extLst>
          </p:cNvPr>
          <p:cNvGrpSpPr/>
          <p:nvPr/>
        </p:nvGrpSpPr>
        <p:grpSpPr>
          <a:xfrm flipH="1">
            <a:off x="2016175" y="5474085"/>
            <a:ext cx="2400276" cy="641900"/>
            <a:chOff x="332935" y="2716265"/>
            <a:chExt cx="2984126" cy="7982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C56053-7387-E6F7-4758-7CD4B9E28F91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Transferability and Pretraining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36DC9-75FD-A5C6-13C1-CBF52E7EB9D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Can be pretrained on large-scale datasets and fine-tuned for various vision tasks.</a:t>
              </a:r>
            </a:p>
          </p:txBody>
        </p:sp>
      </p:grpSp>
      <p:sp>
        <p:nvSpPr>
          <p:cNvPr id="34" name="Shape">
            <a:extLst>
              <a:ext uri="{FF2B5EF4-FFF2-40B4-BE49-F238E27FC236}">
                <a16:creationId xmlns:a16="http://schemas.microsoft.com/office/drawing/2014/main" id="{E1A806D8-614B-2EAE-4C5B-25AB2A4D26EE}"/>
              </a:ext>
            </a:extLst>
          </p:cNvPr>
          <p:cNvSpPr/>
          <p:nvPr/>
        </p:nvSpPr>
        <p:spPr>
          <a:xfrm>
            <a:off x="5634821" y="5478783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807C77B0-5DE2-01F3-2088-CD736FA8FC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5578700"/>
            <a:ext cx="294178" cy="294178"/>
          </a:xfrm>
          <a:prstGeom prst="rect">
            <a:avLst/>
          </a:prstGeom>
        </p:spPr>
      </p:pic>
      <p:sp>
        <p:nvSpPr>
          <p:cNvPr id="40" name="Shape">
            <a:extLst>
              <a:ext uri="{FF2B5EF4-FFF2-40B4-BE49-F238E27FC236}">
                <a16:creationId xmlns:a16="http://schemas.microsoft.com/office/drawing/2014/main" id="{E77BC7CB-06C4-75ED-4AF7-63A66DE6795F}"/>
              </a:ext>
            </a:extLst>
          </p:cNvPr>
          <p:cNvSpPr/>
          <p:nvPr/>
        </p:nvSpPr>
        <p:spPr>
          <a:xfrm flipH="1">
            <a:off x="4510928" y="6066134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F117F844-B1D7-7598-ACFC-11A0BE9BFD9A}"/>
              </a:ext>
            </a:extLst>
          </p:cNvPr>
          <p:cNvSpPr/>
          <p:nvPr/>
        </p:nvSpPr>
        <p:spPr>
          <a:xfrm>
            <a:off x="5634821" y="6066134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6" name="Graphic 95" descr="Thumbs up sign with solid fill">
            <a:extLst>
              <a:ext uri="{FF2B5EF4-FFF2-40B4-BE49-F238E27FC236}">
                <a16:creationId xmlns:a16="http://schemas.microsoft.com/office/drawing/2014/main" id="{59E352DC-66F1-2FDF-67AD-B7FC665471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CC0CF47-73F5-89B5-9937-8815CE5F02D4}"/>
              </a:ext>
            </a:extLst>
          </p:cNvPr>
          <p:cNvSpPr txBox="1"/>
          <p:nvPr/>
        </p:nvSpPr>
        <p:spPr>
          <a:xfrm>
            <a:off x="564190" y="1945020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CNN</a:t>
            </a:r>
            <a:endParaRPr lang="he-IL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0F99767-BA9F-EF24-0F1B-22CD571FFB95}"/>
              </a:ext>
            </a:extLst>
          </p:cNvPr>
          <p:cNvSpPr/>
          <p:nvPr/>
        </p:nvSpPr>
        <p:spPr>
          <a:xfrm>
            <a:off x="298366" y="4528453"/>
            <a:ext cx="1355483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F00762A-F72B-66FC-F1E1-5E528061C528}"/>
              </a:ext>
            </a:extLst>
          </p:cNvPr>
          <p:cNvSpPr txBox="1"/>
          <p:nvPr/>
        </p:nvSpPr>
        <p:spPr>
          <a:xfrm>
            <a:off x="592208" y="5159302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tx2"/>
                </a:solidFill>
              </a:rPr>
              <a:t>ViT</a:t>
            </a:r>
            <a:endParaRPr lang="he-IL" dirty="0"/>
          </a:p>
        </p:txBody>
      </p:sp>
      <p:pic>
        <p:nvPicPr>
          <p:cNvPr id="4098" name="Picture 2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4D0E41B8-EEC9-98E5-D2BE-352E2B4E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28" y="857458"/>
            <a:ext cx="3096370" cy="15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Paper A Day: #24 Attention Is All You Need | by Amr Sharaf | Medium">
            <a:extLst>
              <a:ext uri="{FF2B5EF4-FFF2-40B4-BE49-F238E27FC236}">
                <a16:creationId xmlns:a16="http://schemas.microsoft.com/office/drawing/2014/main" id="{A9542DA6-96BF-4193-A01C-B4B321B1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965" y="2820306"/>
            <a:ext cx="2366480" cy="329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653C469-1AA8-EC1D-C7A9-F4D0285F748C}"/>
              </a:ext>
            </a:extLst>
          </p:cNvPr>
          <p:cNvSpPr txBox="1"/>
          <p:nvPr/>
        </p:nvSpPr>
        <p:spPr>
          <a:xfrm>
            <a:off x="8954428" y="2479406"/>
            <a:ext cx="35010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000" dirty="0"/>
              <a:t>https://www.upgrad.com/blog/basic-cnn-architecture/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462E18-0607-2655-BF06-1DFC270E16C9}"/>
              </a:ext>
            </a:extLst>
          </p:cNvPr>
          <p:cNvSpPr txBox="1"/>
          <p:nvPr/>
        </p:nvSpPr>
        <p:spPr>
          <a:xfrm>
            <a:off x="8954428" y="6210664"/>
            <a:ext cx="3237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Vaswani, Ashish &amp; </a:t>
            </a:r>
            <a:r>
              <a:rPr lang="en-US" sz="1000" dirty="0" err="1"/>
              <a:t>Shazeer</a:t>
            </a:r>
            <a:r>
              <a:rPr lang="en-US" sz="1000" dirty="0"/>
              <a:t>, Noam &amp; Parmar, Niki &amp; </a:t>
            </a:r>
            <a:r>
              <a:rPr lang="en-US" sz="1000" dirty="0" err="1"/>
              <a:t>Uszkoreit</a:t>
            </a:r>
            <a:r>
              <a:rPr lang="en-US" sz="1000" dirty="0"/>
              <a:t>, Jakob &amp; Jones, </a:t>
            </a:r>
            <a:r>
              <a:rPr lang="en-US" sz="1000" dirty="0" err="1"/>
              <a:t>Llion</a:t>
            </a:r>
            <a:r>
              <a:rPr lang="en-US" sz="1000" dirty="0"/>
              <a:t> &amp; Gomez, Aidan &amp; Kaiser, Lukasz &amp; </a:t>
            </a:r>
            <a:r>
              <a:rPr lang="en-US" sz="1000" dirty="0" err="1"/>
              <a:t>Polosukhin</a:t>
            </a:r>
            <a:r>
              <a:rPr lang="en-US" sz="1000" dirty="0"/>
              <a:t>, Illia, “Attention is all you need” , 2017.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8906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E4C94-6026-70BC-F5B3-30576876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0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Dataset Description</a:t>
            </a:r>
            <a:endParaRPr lang="he-IL" sz="3600" b="1" dirty="0">
              <a:solidFill>
                <a:schemeClr val="tx2"/>
              </a:solidFill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7" name="Graphic 6" descr="Elephant">
            <a:extLst>
              <a:ext uri="{FF2B5EF4-FFF2-40B4-BE49-F238E27FC236}">
                <a16:creationId xmlns:a16="http://schemas.microsoft.com/office/drawing/2014/main" id="{24AFFD07-28CF-AD07-BDD5-505309FA0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05" y="436752"/>
            <a:ext cx="995221" cy="995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36CF-A600-BF51-D23C-3BE7CD5C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5" y="1431973"/>
            <a:ext cx="6679387" cy="25968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Dataset of 1028 images</a:t>
            </a:r>
            <a:endParaRPr lang="he-IL" sz="20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0C621-5B8A-5B99-4D02-7BD1D722B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80"/>
          <a:stretch/>
        </p:blipFill>
        <p:spPr>
          <a:xfrm>
            <a:off x="211622" y="3352085"/>
            <a:ext cx="6568976" cy="346840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F09D91-AE8F-82A3-F1D1-305ECFF80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87599"/>
              </p:ext>
            </p:extLst>
          </p:nvPr>
        </p:nvGraphicFramePr>
        <p:xfrm>
          <a:off x="448405" y="1962205"/>
          <a:ext cx="4395540" cy="14833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098885">
                  <a:extLst>
                    <a:ext uri="{9D8B030D-6E8A-4147-A177-3AD203B41FA5}">
                      <a16:colId xmlns:a16="http://schemas.microsoft.com/office/drawing/2014/main" val="4294738666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940330690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3390297608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217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% of total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Asian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African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2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70 %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49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10 %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Validation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5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20 %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97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Test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80965"/>
                  </a:ext>
                </a:extLst>
              </a:tr>
            </a:tbl>
          </a:graphicData>
        </a:graphic>
      </p:graphicFrame>
      <p:pic>
        <p:nvPicPr>
          <p:cNvPr id="2050" name="Picture 2" descr="What's the Difference between African and Asian Elephants? | Thomson Safaris">
            <a:extLst>
              <a:ext uri="{FF2B5EF4-FFF2-40B4-BE49-F238E27FC236}">
                <a16:creationId xmlns:a16="http://schemas.microsoft.com/office/drawing/2014/main" id="{6C94CCA5-4C71-6C03-0521-D71350F9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355" y="1245078"/>
            <a:ext cx="5037519" cy="38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9F9B6E-E21B-6C77-2825-A452E0C9DC23}"/>
              </a:ext>
            </a:extLst>
          </p:cNvPr>
          <p:cNvSpPr txBox="1"/>
          <p:nvPr/>
        </p:nvSpPr>
        <p:spPr>
          <a:xfrm>
            <a:off x="7205870" y="5042716"/>
            <a:ext cx="4754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>
                <a:solidFill>
                  <a:schemeClr val="tx2"/>
                </a:solidFill>
              </a:rPr>
              <a:t>https://thomsonsafaris.com/blog/difference-african-asian-elephant/</a:t>
            </a:r>
          </a:p>
        </p:txBody>
      </p:sp>
    </p:spTree>
    <p:extLst>
      <p:ext uri="{BB962C8B-B14F-4D97-AF65-F5344CB8AC3E}">
        <p14:creationId xmlns:p14="http://schemas.microsoft.com/office/powerpoint/2010/main" val="868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B4CADB-5B17-9FE1-8EC6-0D7E1BD666AE}"/>
              </a:ext>
            </a:extLst>
          </p:cNvPr>
          <p:cNvSpPr txBox="1">
            <a:spLocks/>
          </p:cNvSpPr>
          <p:nvPr/>
        </p:nvSpPr>
        <p:spPr>
          <a:xfrm>
            <a:off x="308113" y="3752849"/>
            <a:ext cx="2782957" cy="217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7" name="Picture 26" descr="An elephant with a long tail&#10;&#10;Description automatically generated with medium confidence">
            <a:extLst>
              <a:ext uri="{FF2B5EF4-FFF2-40B4-BE49-F238E27FC236}">
                <a16:creationId xmlns:a16="http://schemas.microsoft.com/office/drawing/2014/main" id="{AD97A005-1B1B-EF64-EA3E-A6D04553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3" b="9076"/>
          <a:stretch/>
        </p:blipFill>
        <p:spPr>
          <a:xfrm>
            <a:off x="20" y="10"/>
            <a:ext cx="12191980" cy="3190451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AutoShape 2" descr="Kornya logo">
            <a:extLst>
              <a:ext uri="{FF2B5EF4-FFF2-40B4-BE49-F238E27FC236}">
                <a16:creationId xmlns:a16="http://schemas.microsoft.com/office/drawing/2014/main" id="{FEB91E4E-131F-FA40-DF00-7DD663458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4222F4-C9E9-8A77-FE5D-2AB0654C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0422"/>
            <a:ext cx="971537" cy="337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5F2EC-F098-AB3D-D2EA-9910E2E1DEFD}"/>
              </a:ext>
            </a:extLst>
          </p:cNvPr>
          <p:cNvSpPr txBox="1"/>
          <p:nvPr/>
        </p:nvSpPr>
        <p:spPr>
          <a:xfrm>
            <a:off x="4223982" y="350682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Preprocessing – augmentation using </a:t>
            </a:r>
            <a:r>
              <a:rPr lang="en-US" sz="20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Kornia</a:t>
            </a:r>
            <a:endParaRPr lang="en-US" sz="20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graphicFrame>
        <p:nvGraphicFramePr>
          <p:cNvPr id="29" name="TextBox 5">
            <a:extLst>
              <a:ext uri="{FF2B5EF4-FFF2-40B4-BE49-F238E27FC236}">
                <a16:creationId xmlns:a16="http://schemas.microsoft.com/office/drawing/2014/main" id="{5E8E72D8-7CE4-D6BC-4797-5C1B4BEF4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116340"/>
              </p:ext>
            </p:extLst>
          </p:nvPr>
        </p:nvGraphicFramePr>
        <p:xfrm>
          <a:off x="3349487" y="3581400"/>
          <a:ext cx="8686799" cy="2939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27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6CFE5-C472-51C4-31FA-87068AD7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67919C-61AE-4429-4510-09DDD6833FFE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 dirty="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FB0C9-A913-B507-A477-970D1165DC5E}"/>
              </a:ext>
            </a:extLst>
          </p:cNvPr>
          <p:cNvSpPr txBox="1"/>
          <p:nvPr/>
        </p:nvSpPr>
        <p:spPr>
          <a:xfrm>
            <a:off x="2592326" y="1390783"/>
            <a:ext cx="7007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SGD optimizer with learning rate of 0.001 and momentum of 0.9</a:t>
            </a:r>
          </a:p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</a:rPr>
              <a:t>Cross entropy loss function </a:t>
            </a:r>
            <a:endParaRPr lang="he-IL" sz="3600" dirty="0">
              <a:solidFill>
                <a:schemeClr val="tx2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53C1B5-E894-F0C5-EB9F-7B5DB4222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22480"/>
              </p:ext>
            </p:extLst>
          </p:nvPr>
        </p:nvGraphicFramePr>
        <p:xfrm>
          <a:off x="427383" y="2338824"/>
          <a:ext cx="11579087" cy="3520440"/>
        </p:xfrm>
        <a:graphic>
          <a:graphicData uri="http://schemas.openxmlformats.org/drawingml/2006/table">
            <a:tbl>
              <a:tblPr/>
              <a:tblGrid>
                <a:gridCol w="1271366">
                  <a:extLst>
                    <a:ext uri="{9D8B030D-6E8A-4147-A177-3AD203B41FA5}">
                      <a16:colId xmlns:a16="http://schemas.microsoft.com/office/drawing/2014/main" val="2103303965"/>
                    </a:ext>
                  </a:extLst>
                </a:gridCol>
                <a:gridCol w="2203453">
                  <a:extLst>
                    <a:ext uri="{9D8B030D-6E8A-4147-A177-3AD203B41FA5}">
                      <a16:colId xmlns:a16="http://schemas.microsoft.com/office/drawing/2014/main" val="3584715142"/>
                    </a:ext>
                  </a:extLst>
                </a:gridCol>
                <a:gridCol w="747975">
                  <a:extLst>
                    <a:ext uri="{9D8B030D-6E8A-4147-A177-3AD203B41FA5}">
                      <a16:colId xmlns:a16="http://schemas.microsoft.com/office/drawing/2014/main" val="4096107047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440056776"/>
                    </a:ext>
                  </a:extLst>
                </a:gridCol>
                <a:gridCol w="675566">
                  <a:extLst>
                    <a:ext uri="{9D8B030D-6E8A-4147-A177-3AD203B41FA5}">
                      <a16:colId xmlns:a16="http://schemas.microsoft.com/office/drawing/2014/main" val="657446204"/>
                    </a:ext>
                  </a:extLst>
                </a:gridCol>
                <a:gridCol w="798256">
                  <a:extLst>
                    <a:ext uri="{9D8B030D-6E8A-4147-A177-3AD203B41FA5}">
                      <a16:colId xmlns:a16="http://schemas.microsoft.com/office/drawing/2014/main" val="154183781"/>
                    </a:ext>
                  </a:extLst>
                </a:gridCol>
                <a:gridCol w="1089826">
                  <a:extLst>
                    <a:ext uri="{9D8B030D-6E8A-4147-A177-3AD203B41FA5}">
                      <a16:colId xmlns:a16="http://schemas.microsoft.com/office/drawing/2014/main" val="674531999"/>
                    </a:ext>
                  </a:extLst>
                </a:gridCol>
                <a:gridCol w="1540565">
                  <a:extLst>
                    <a:ext uri="{9D8B030D-6E8A-4147-A177-3AD203B41FA5}">
                      <a16:colId xmlns:a16="http://schemas.microsoft.com/office/drawing/2014/main" val="842892413"/>
                    </a:ext>
                  </a:extLst>
                </a:gridCol>
                <a:gridCol w="2445027">
                  <a:extLst>
                    <a:ext uri="{9D8B030D-6E8A-4147-A177-3AD203B41FA5}">
                      <a16:colId xmlns:a16="http://schemas.microsoft.com/office/drawing/2014/main" val="1216660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Checkpoint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1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1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Time [sec]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35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71%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446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985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426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0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429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4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73%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408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95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432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89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</a:t>
                      </a:r>
                      <a:endParaRPr lang="he-IL" sz="11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1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74%</a:t>
                      </a:r>
                      <a:endParaRPr lang="he-IL" sz="11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480</a:t>
                      </a:r>
                      <a:endParaRPr lang="he-IL" sz="11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network as for </a:t>
                      </a:r>
                      <a:r>
                        <a:rPr lang="en-US" sz="110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Wikiart</a:t>
                      </a:r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</a:t>
                      </a:r>
                      <a:endParaRPr lang="he-IL" sz="110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1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LoRA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447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 using FE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92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DoRA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73%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443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 using FE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0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547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using FE,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 or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effectLst/>
                        </a:rPr>
                        <a:t> didn’t make an improvement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76%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647</a:t>
                      </a:r>
                      <a:endParaRPr lang="he-IL" sz="11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6691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8ADA0A8-0935-E73C-AB78-C4F4C5D77AF4}"/>
              </a:ext>
            </a:extLst>
          </p:cNvPr>
          <p:cNvSpPr txBox="1"/>
          <p:nvPr/>
        </p:nvSpPr>
        <p:spPr>
          <a:xfrm>
            <a:off x="3083616" y="1972525"/>
            <a:ext cx="626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Find the best CNN </a:t>
            </a:r>
            <a:r>
              <a:rPr lang="en-US" sz="20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91E5D-B34C-7E80-0030-73CBDBFBCADA}"/>
              </a:ext>
            </a:extLst>
          </p:cNvPr>
          <p:cNvSpPr/>
          <p:nvPr/>
        </p:nvSpPr>
        <p:spPr>
          <a:xfrm>
            <a:off x="427078" y="3961196"/>
            <a:ext cx="11579087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FE64CE-AD7E-53B2-1B84-22F349646264}"/>
              </a:ext>
            </a:extLst>
          </p:cNvPr>
          <p:cNvSpPr/>
          <p:nvPr/>
        </p:nvSpPr>
        <p:spPr>
          <a:xfrm>
            <a:off x="427077" y="5614741"/>
            <a:ext cx="11579087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7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CFE5-C472-51C4-31FA-87068AD7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7919C-61AE-4429-4510-09DDD6833FFE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 dirty="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ADA0A8-0935-E73C-AB78-C4F4C5D77AF4}"/>
              </a:ext>
            </a:extLst>
          </p:cNvPr>
          <p:cNvSpPr txBox="1"/>
          <p:nvPr/>
        </p:nvSpPr>
        <p:spPr>
          <a:xfrm>
            <a:off x="2614928" y="1592199"/>
            <a:ext cx="7203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Compare the two best CNN checkpoints to two </a:t>
            </a:r>
            <a:r>
              <a:rPr lang="en-US" sz="2000" b="1" i="0" dirty="0" err="1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ViT</a:t>
            </a:r>
            <a:r>
              <a:rPr lang="en-US" sz="20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 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80DF9C-3200-8094-5D63-CFD419B63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00900"/>
              </p:ext>
            </p:extLst>
          </p:nvPr>
        </p:nvGraphicFramePr>
        <p:xfrm>
          <a:off x="306457" y="2127309"/>
          <a:ext cx="11579085" cy="1737360"/>
        </p:xfrm>
        <a:graphic>
          <a:graphicData uri="http://schemas.openxmlformats.org/drawingml/2006/table">
            <a:tbl>
              <a:tblPr/>
              <a:tblGrid>
                <a:gridCol w="1161998">
                  <a:extLst>
                    <a:ext uri="{9D8B030D-6E8A-4147-A177-3AD203B41FA5}">
                      <a16:colId xmlns:a16="http://schemas.microsoft.com/office/drawing/2014/main" val="741063006"/>
                    </a:ext>
                  </a:extLst>
                </a:gridCol>
                <a:gridCol w="2013904">
                  <a:extLst>
                    <a:ext uri="{9D8B030D-6E8A-4147-A177-3AD203B41FA5}">
                      <a16:colId xmlns:a16="http://schemas.microsoft.com/office/drawing/2014/main" val="3245399833"/>
                    </a:ext>
                  </a:extLst>
                </a:gridCol>
                <a:gridCol w="683631">
                  <a:extLst>
                    <a:ext uri="{9D8B030D-6E8A-4147-A177-3AD203B41FA5}">
                      <a16:colId xmlns:a16="http://schemas.microsoft.com/office/drawing/2014/main" val="4055641016"/>
                    </a:ext>
                  </a:extLst>
                </a:gridCol>
                <a:gridCol w="737627">
                  <a:extLst>
                    <a:ext uri="{9D8B030D-6E8A-4147-A177-3AD203B41FA5}">
                      <a16:colId xmlns:a16="http://schemas.microsoft.com/office/drawing/2014/main" val="3558104253"/>
                    </a:ext>
                  </a:extLst>
                </a:gridCol>
                <a:gridCol w="617451">
                  <a:extLst>
                    <a:ext uri="{9D8B030D-6E8A-4147-A177-3AD203B41FA5}">
                      <a16:colId xmlns:a16="http://schemas.microsoft.com/office/drawing/2014/main" val="3651953055"/>
                    </a:ext>
                  </a:extLst>
                </a:gridCol>
                <a:gridCol w="729587">
                  <a:extLst>
                    <a:ext uri="{9D8B030D-6E8A-4147-A177-3AD203B41FA5}">
                      <a16:colId xmlns:a16="http://schemas.microsoft.com/office/drawing/2014/main" val="160452278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414475939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1552564379"/>
                    </a:ext>
                  </a:extLst>
                </a:gridCol>
                <a:gridCol w="1408040">
                  <a:extLst>
                    <a:ext uri="{9D8B030D-6E8A-4147-A177-3AD203B41FA5}">
                      <a16:colId xmlns:a16="http://schemas.microsoft.com/office/drawing/2014/main" val="2588749123"/>
                    </a:ext>
                  </a:extLst>
                </a:gridCol>
                <a:gridCol w="2234697">
                  <a:extLst>
                    <a:ext uri="{9D8B030D-6E8A-4147-A177-3AD203B41FA5}">
                      <a16:colId xmlns:a16="http://schemas.microsoft.com/office/drawing/2014/main" val="5559578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Checkpoint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Test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Time [sec]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65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86%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432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97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76%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88%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647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205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ViT-base-16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896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ViT-dino-V2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94%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627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35E7A9-81A1-9B3E-6FCD-D34F19BE0955}"/>
              </a:ext>
            </a:extLst>
          </p:cNvPr>
          <p:cNvSpPr/>
          <p:nvPr/>
        </p:nvSpPr>
        <p:spPr>
          <a:xfrm>
            <a:off x="285227" y="3051038"/>
            <a:ext cx="11579087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0F5F98-D08D-E165-61E4-888E0C9F1D55}"/>
              </a:ext>
            </a:extLst>
          </p:cNvPr>
          <p:cNvSpPr/>
          <p:nvPr/>
        </p:nvSpPr>
        <p:spPr>
          <a:xfrm>
            <a:off x="306457" y="3610710"/>
            <a:ext cx="11579087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F03ED-0BA3-6A87-0083-BD92A144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559" y="3461202"/>
            <a:ext cx="2836325" cy="3237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F62BD-BB37-55A0-7080-02B59E6E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98" y="3919639"/>
            <a:ext cx="2372873" cy="2709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552B5-4F15-71A9-975C-EF70716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936" y="3461202"/>
            <a:ext cx="2829679" cy="3168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A8B2E-F178-3C3A-7E70-646AD45C5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321" y="4181134"/>
            <a:ext cx="2609338" cy="244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E2D77-378D-1BD1-0C33-E44D13D680E9}"/>
              </a:ext>
            </a:extLst>
          </p:cNvPr>
          <p:cNvSpPr txBox="1"/>
          <p:nvPr/>
        </p:nvSpPr>
        <p:spPr>
          <a:xfrm>
            <a:off x="9215113" y="6629401"/>
            <a:ext cx="1603324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/>
              <a:t>Wrong test pre-labeling</a:t>
            </a:r>
            <a:endParaRPr lang="he-IL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BFD865-6BCD-8E44-E849-EC0A6EB900D1}"/>
              </a:ext>
            </a:extLst>
          </p:cNvPr>
          <p:cNvSpPr txBox="1"/>
          <p:nvPr/>
        </p:nvSpPr>
        <p:spPr>
          <a:xfrm>
            <a:off x="6556956" y="6629401"/>
            <a:ext cx="143180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Wrong classification</a:t>
            </a:r>
            <a:endParaRPr lang="he-IL" sz="11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793D3-A5D3-A4D4-D49B-674868E98D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7"/>
          <a:stretch/>
        </p:blipFill>
        <p:spPr>
          <a:xfrm>
            <a:off x="335279" y="1290266"/>
            <a:ext cx="4585979" cy="217093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ED8616F-9175-02B2-714A-0C9D07B88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07" y="1375469"/>
            <a:ext cx="5201376" cy="2000529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42B400FD-D6CC-525F-96DA-CBF4A24C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37" y="444382"/>
            <a:ext cx="10515600" cy="658605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53" name="Content Placeholder 12" descr="An elephant standing near plants&#10;&#10;Description automatically generated">
            <a:extLst>
              <a:ext uri="{FF2B5EF4-FFF2-40B4-BE49-F238E27FC236}">
                <a16:creationId xmlns:a16="http://schemas.microsoft.com/office/drawing/2014/main" id="{0E85B5E7-FD0F-DB58-1C76-D3198421E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5"/>
          <a:stretch/>
        </p:blipFill>
        <p:spPr>
          <a:xfrm>
            <a:off x="10483483" y="13467"/>
            <a:ext cx="1708517" cy="2170937"/>
          </a:xfrm>
        </p:spPr>
      </p:pic>
    </p:spTree>
    <p:extLst>
      <p:ext uri="{BB962C8B-B14F-4D97-AF65-F5344CB8AC3E}">
        <p14:creationId xmlns:p14="http://schemas.microsoft.com/office/powerpoint/2010/main" val="338502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109BCD-A895-13DA-772C-7F362076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CNN 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B8D41-CA82-EA39-749D-E1CFB5C0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16" y="1475306"/>
            <a:ext cx="6030167" cy="2448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C320B-B0E1-0C8F-C21B-65B4BEAF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3"/>
          <a:stretch/>
        </p:blipFill>
        <p:spPr>
          <a:xfrm>
            <a:off x="3468195" y="4204252"/>
            <a:ext cx="2114845" cy="20513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6FB28A-2CCA-A31F-873D-F5B5D351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35" y="4204252"/>
            <a:ext cx="2034772" cy="20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</TotalTime>
  <Words>797</Words>
  <Application>Microsoft Office PowerPoint</Application>
  <PresentationFormat>Widescreen</PresentationFormat>
  <Paragraphs>230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Söhne</vt:lpstr>
      <vt:lpstr>Office Theme</vt:lpstr>
      <vt:lpstr>Comparative Analysis of Vision Transformer (VIT) vs. Convolutional Neural Network (CNN)  on African vs. Asian Elephants Dataset</vt:lpstr>
      <vt:lpstr>Introduction </vt:lpstr>
      <vt:lpstr>PowerPoint Presentation</vt:lpstr>
      <vt:lpstr>Dataset Description</vt:lpstr>
      <vt:lpstr>PowerPoint Presentation</vt:lpstr>
      <vt:lpstr>Methodology</vt:lpstr>
      <vt:lpstr>Methodology</vt:lpstr>
      <vt:lpstr>Results</vt:lpstr>
      <vt:lpstr>CNN Results</vt:lpstr>
      <vt:lpstr>Discussion &amp;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Vision Transformer (VIT) vs. Convolutional Neural Network (CNN) on African vs. Asian Elephants Dataset</dc:title>
  <dc:creator>Hadar Hai</dc:creator>
  <cp:lastModifiedBy>Hadar Hai</cp:lastModifiedBy>
  <cp:revision>20</cp:revision>
  <dcterms:created xsi:type="dcterms:W3CDTF">2024-04-05T17:00:32Z</dcterms:created>
  <dcterms:modified xsi:type="dcterms:W3CDTF">2024-04-06T13:29:14Z</dcterms:modified>
</cp:coreProperties>
</file>